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 u="sng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 u="sng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 u="sng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 u="sng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7932" y="425246"/>
            <a:ext cx="5646420" cy="1159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 u="sng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32280" marR="5080" indent="-1720214">
              <a:lnSpc>
                <a:spcPct val="143100"/>
              </a:lnSpc>
              <a:spcBef>
                <a:spcPts val="100"/>
              </a:spcBef>
            </a:pPr>
            <a:r>
              <a:rPr dirty="0" spc="185"/>
              <a:t>KOINONIA</a:t>
            </a:r>
            <a:r>
              <a:rPr dirty="0" spc="350"/>
              <a:t> </a:t>
            </a:r>
            <a:r>
              <a:rPr dirty="0" spc="235"/>
              <a:t>MINISTERS</a:t>
            </a:r>
            <a:r>
              <a:rPr dirty="0" spc="325"/>
              <a:t> </a:t>
            </a:r>
            <a:r>
              <a:rPr dirty="0" spc="229"/>
              <a:t>SEMINAR</a:t>
            </a:r>
            <a:r>
              <a:rPr dirty="0" u="none" spc="229"/>
              <a:t> </a:t>
            </a:r>
            <a:r>
              <a:rPr dirty="0" spc="190"/>
              <a:t>ON</a:t>
            </a:r>
            <a:r>
              <a:rPr dirty="0" spc="315"/>
              <a:t> </a:t>
            </a:r>
            <a:r>
              <a:rPr dirty="0" spc="225"/>
              <a:t>FINANCE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5492" y="1731391"/>
            <a:ext cx="6554470" cy="561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5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Topic: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Kingdom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Finance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</a:pPr>
            <a:r>
              <a:rPr dirty="0" sz="1200" b="1">
                <a:latin typeface="Times New Roman"/>
                <a:cs typeface="Times New Roman"/>
              </a:rPr>
              <a:t>Texts: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Zech. 1:17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·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Eccl.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10:19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·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John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1:2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·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Job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3:27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·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James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4:3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·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Deu.30:19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·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Deu.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8:18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·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Psalm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84:11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·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5"/>
              </a:lnSpc>
            </a:pPr>
            <a:r>
              <a:rPr dirty="0" sz="1200">
                <a:latin typeface="Times New Roman"/>
                <a:cs typeface="Times New Roman"/>
              </a:rPr>
              <a:t>Psalm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66:12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5492" y="2438781"/>
            <a:ext cx="21469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5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Levels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of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Prosperity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4092" y="2877693"/>
            <a:ext cx="6311265" cy="143700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241300" marR="5080" indent="-228600">
              <a:lnSpc>
                <a:spcPts val="1370"/>
              </a:lnSpc>
              <a:spcBef>
                <a:spcPts val="200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Spiritual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Prosperity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foundation.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vibrant </a:t>
            </a:r>
            <a:r>
              <a:rPr dirty="0" sz="1200" spc="-10">
                <a:latin typeface="Times New Roman"/>
                <a:cs typeface="Times New Roman"/>
              </a:rPr>
              <a:t>relationship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will </a:t>
            </a:r>
            <a:r>
              <a:rPr dirty="0" sz="1200">
                <a:latin typeface="Times New Roman"/>
                <a:cs typeface="Times New Roman"/>
              </a:rPr>
              <a:t>become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trap.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“What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shall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it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profit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gain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world </a:t>
            </a:r>
            <a:r>
              <a:rPr dirty="0" sz="1200" i="1">
                <a:latin typeface="Times New Roman"/>
                <a:cs typeface="Times New Roman"/>
              </a:rPr>
              <a:t>and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lose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his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soul?”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(Mark</a:t>
            </a:r>
            <a:r>
              <a:rPr dirty="0" sz="1200" spc="-10">
                <a:latin typeface="Times New Roman"/>
                <a:cs typeface="Times New Roman"/>
              </a:rPr>
              <a:t> 8:36).</a:t>
            </a:r>
            <a:endParaRPr sz="1200">
              <a:latin typeface="Times New Roman"/>
              <a:cs typeface="Times New Roman"/>
            </a:endParaRPr>
          </a:p>
          <a:p>
            <a:pPr marL="241300" marR="542925" indent="-228600">
              <a:lnSpc>
                <a:spcPts val="1370"/>
              </a:lnSpc>
              <a:spcBef>
                <a:spcPts val="20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Mental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Prosperity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Renewal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mind.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Until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think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prosperity,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cannot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walk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prosperity.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Poverty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first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mindset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before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reality.</a:t>
            </a:r>
            <a:endParaRPr sz="1200">
              <a:latin typeface="Times New Roman"/>
              <a:cs typeface="Times New Roman"/>
            </a:endParaRPr>
          </a:p>
          <a:p>
            <a:pPr marL="241300" marR="88900" indent="-228600">
              <a:lnSpc>
                <a:spcPts val="1370"/>
              </a:lnSpc>
              <a:spcBef>
                <a:spcPts val="25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Relational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Prosperity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Strategic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relationships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currency.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knows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you </a:t>
            </a:r>
            <a:r>
              <a:rPr dirty="0" sz="1200">
                <a:latin typeface="Times New Roman"/>
                <a:cs typeface="Times New Roman"/>
              </a:rPr>
              <a:t>matters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Kingdom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advancement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access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resources.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3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Prosperity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ability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access,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manage,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 </a:t>
            </a:r>
            <a:r>
              <a:rPr dirty="0" sz="1200" spc="-10">
                <a:latin typeface="Times New Roman"/>
                <a:cs typeface="Times New Roman"/>
              </a:rPr>
              <a:t>multiply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resources.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415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Bodily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Prosperity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Health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strength,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prosperity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cannot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enjoyed.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15492" y="4810759"/>
            <a:ext cx="32562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Why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Does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God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Bless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His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People?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4092" y="5249671"/>
            <a:ext cx="6268720" cy="1964689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41300" marR="5080" indent="-228600">
              <a:lnSpc>
                <a:spcPts val="1390"/>
              </a:lnSpc>
              <a:spcBef>
                <a:spcPts val="185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live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comfortable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life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3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John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1:2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glorified 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suffering.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desires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you </a:t>
            </a:r>
            <a:r>
              <a:rPr dirty="0" sz="1200">
                <a:latin typeface="Times New Roman"/>
                <a:cs typeface="Times New Roman"/>
              </a:rPr>
              <a:t>prosper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 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health,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soul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prospers.</a:t>
            </a:r>
            <a:endParaRPr sz="12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310"/>
              </a:lnSpc>
              <a:buSzPct val="83333"/>
              <a:buFont typeface="Courier New"/>
              <a:buChar char="o"/>
              <a:tabLst>
                <a:tab pos="698500" algn="l"/>
              </a:tabLst>
            </a:pPr>
            <a:r>
              <a:rPr dirty="0" sz="1200" b="1">
                <a:latin typeface="Times New Roman"/>
                <a:cs typeface="Times New Roman"/>
              </a:rPr>
              <a:t>Levels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Living</a:t>
            </a:r>
            <a:r>
              <a:rPr dirty="0" sz="1200" spc="-1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lvl="2" marL="812800" indent="-114300">
              <a:lnSpc>
                <a:spcPts val="1380"/>
              </a:lnSpc>
              <a:buAutoNum type="romanLcPeriod"/>
              <a:tabLst>
                <a:tab pos="812800" algn="l"/>
              </a:tabLst>
            </a:pPr>
            <a:r>
              <a:rPr dirty="0" sz="1200">
                <a:latin typeface="Times New Roman"/>
                <a:cs typeface="Times New Roman"/>
              </a:rPr>
              <a:t>Survival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Just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enough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(not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God’s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believers).</a:t>
            </a:r>
            <a:endParaRPr sz="1200">
              <a:latin typeface="Times New Roman"/>
              <a:cs typeface="Times New Roman"/>
            </a:endParaRPr>
          </a:p>
          <a:p>
            <a:pPr lvl="2" marL="855980" indent="-157480">
              <a:lnSpc>
                <a:spcPts val="1380"/>
              </a:lnSpc>
              <a:buAutoNum type="romanLcPeriod"/>
              <a:tabLst>
                <a:tab pos="855980" algn="l"/>
              </a:tabLst>
            </a:pPr>
            <a:r>
              <a:rPr dirty="0" sz="1200">
                <a:latin typeface="Times New Roman"/>
                <a:cs typeface="Times New Roman"/>
              </a:rPr>
              <a:t>Comfort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 pressure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basic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needs.</a:t>
            </a:r>
            <a:endParaRPr sz="1200">
              <a:latin typeface="Times New Roman"/>
              <a:cs typeface="Times New Roman"/>
            </a:endParaRPr>
          </a:p>
          <a:p>
            <a:pPr lvl="2" marL="897890" indent="-199390">
              <a:lnSpc>
                <a:spcPts val="1380"/>
              </a:lnSpc>
              <a:buAutoNum type="romanLcPeriod"/>
              <a:tabLst>
                <a:tab pos="897890" algn="l"/>
              </a:tabLst>
            </a:pPr>
            <a:r>
              <a:rPr dirty="0" sz="1200">
                <a:latin typeface="Times New Roman"/>
                <a:cs typeface="Times New Roman"/>
              </a:rPr>
              <a:t>Luxury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Beyond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options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variety.</a:t>
            </a:r>
            <a:endParaRPr sz="1200">
              <a:latin typeface="Times New Roman"/>
              <a:cs typeface="Times New Roman"/>
            </a:endParaRPr>
          </a:p>
          <a:p>
            <a:pPr lvl="2" marL="889000" indent="-190500">
              <a:lnSpc>
                <a:spcPts val="1380"/>
              </a:lnSpc>
              <a:buAutoNum type="romanLcPeriod"/>
              <a:tabLst>
                <a:tab pos="889000" algn="l"/>
              </a:tabLst>
            </a:pPr>
            <a:r>
              <a:rPr dirty="0" sz="1200">
                <a:latin typeface="Times New Roman"/>
                <a:cs typeface="Times New Roman"/>
              </a:rPr>
              <a:t>Extravagance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Wasteful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living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(not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God’s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believers).</a:t>
            </a:r>
            <a:endParaRPr sz="1200">
              <a:latin typeface="Times New Roman"/>
              <a:cs typeface="Times New Roman"/>
            </a:endParaRPr>
          </a:p>
          <a:p>
            <a:pPr marL="241300" indent="-228600">
              <a:lnSpc>
                <a:spcPts val="1380"/>
              </a:lnSpc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Kingdom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Advancement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Zech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1:17,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“Through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prosperity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shall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my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cities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spread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abroad.”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Kingdom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financial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resources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run.</a:t>
            </a:r>
            <a:endParaRPr sz="1200">
              <a:latin typeface="Times New Roman"/>
              <a:cs typeface="Times New Roman"/>
            </a:endParaRPr>
          </a:p>
          <a:p>
            <a:pPr marL="241300" marR="416559" indent="-228600">
              <a:lnSpc>
                <a:spcPts val="1390"/>
              </a:lnSpc>
              <a:spcBef>
                <a:spcPts val="65"/>
              </a:spcBef>
              <a:buFont typeface="Times New Roman"/>
              <a:buAutoNum type="arabicPeriod" startAt="3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reveal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love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Jesus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dying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world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positions you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demonstrate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God’s </a:t>
            </a:r>
            <a:r>
              <a:rPr dirty="0" sz="1200">
                <a:latin typeface="Times New Roman"/>
                <a:cs typeface="Times New Roman"/>
              </a:rPr>
              <a:t>goodness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practically.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generosity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hearts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gospel.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5492" y="7359522"/>
            <a:ext cx="44532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Foundational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Principles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for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Kingdom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Wealth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4092" y="7798689"/>
            <a:ext cx="6115685" cy="108648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241300" marR="5080" indent="-228600">
              <a:lnSpc>
                <a:spcPts val="1370"/>
              </a:lnSpc>
              <a:spcBef>
                <a:spcPts val="200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All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wealth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comes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from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God, and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He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remains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Lord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over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it</a:t>
            </a:r>
            <a:r>
              <a:rPr dirty="0" sz="1200" spc="3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Job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3:27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true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source; </a:t>
            </a:r>
            <a:r>
              <a:rPr dirty="0" sz="1200">
                <a:latin typeface="Times New Roman"/>
                <a:cs typeface="Times New Roman"/>
              </a:rPr>
              <a:t>business,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jobs,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 </a:t>
            </a:r>
            <a:r>
              <a:rPr dirty="0" sz="1200" spc="-10">
                <a:latin typeface="Times New Roman"/>
                <a:cs typeface="Times New Roman"/>
              </a:rPr>
              <a:t>investments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channels.</a:t>
            </a:r>
            <a:endParaRPr sz="1200">
              <a:latin typeface="Times New Roman"/>
              <a:cs typeface="Times New Roman"/>
            </a:endParaRPr>
          </a:p>
          <a:p>
            <a:pPr marL="241300" marR="73025" indent="-228600">
              <a:lnSpc>
                <a:spcPts val="1370"/>
              </a:lnSpc>
              <a:spcBef>
                <a:spcPts val="20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Believers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are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stewards,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not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owners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Ownership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mentality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leads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pride;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stewardship </a:t>
            </a:r>
            <a:r>
              <a:rPr dirty="0" sz="1200" spc="-10">
                <a:latin typeface="Times New Roman"/>
                <a:cs typeface="Times New Roman"/>
              </a:rPr>
              <a:t>fosters humility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accountability.</a:t>
            </a:r>
            <a:endParaRPr sz="1200">
              <a:latin typeface="Times New Roman"/>
              <a:cs typeface="Times New Roman"/>
            </a:endParaRPr>
          </a:p>
          <a:p>
            <a:pPr marL="241300" marR="283210" indent="-228600">
              <a:lnSpc>
                <a:spcPts val="1390"/>
              </a:lnSpc>
              <a:spcBef>
                <a:spcPts val="5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dirty="0" sz="1200" b="1">
                <a:latin typeface="Times New Roman"/>
                <a:cs typeface="Times New Roman"/>
              </a:rPr>
              <a:t>All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blessings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come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from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God,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through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men,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6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men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human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channels.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Honour relationships</a:t>
            </a:r>
            <a:r>
              <a:rPr dirty="0" sz="1200">
                <a:latin typeface="Times New Roman"/>
                <a:cs typeface="Times New Roman"/>
              </a:rPr>
              <a:t> because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favour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often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flows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people.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5492" y="603250"/>
            <a:ext cx="23901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Why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Believers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Are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Poor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15492" y="1042161"/>
            <a:ext cx="6584315" cy="758380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469900" marR="324485" indent="-228600">
              <a:lnSpc>
                <a:spcPts val="1370"/>
              </a:lnSpc>
              <a:spcBef>
                <a:spcPts val="2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Wrong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motives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motivation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James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4:3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Wealth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pursued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 </a:t>
            </a:r>
            <a:r>
              <a:rPr dirty="0" sz="1200" spc="-20">
                <a:latin typeface="Times New Roman"/>
                <a:cs typeface="Times New Roman"/>
              </a:rPr>
              <a:t>self-</a:t>
            </a:r>
            <a:r>
              <a:rPr dirty="0" sz="1200" spc="-10">
                <a:latin typeface="Times New Roman"/>
                <a:cs typeface="Times New Roman"/>
              </a:rPr>
              <a:t>gratification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never lasts.</a:t>
            </a:r>
            <a:endParaRPr sz="1200">
              <a:latin typeface="Times New Roman"/>
              <a:cs typeface="Times New Roman"/>
            </a:endParaRPr>
          </a:p>
          <a:p>
            <a:pPr marL="469900" marR="200025" indent="-228600">
              <a:lnSpc>
                <a:spcPts val="1370"/>
              </a:lnSpc>
              <a:spcBef>
                <a:spcPts val="2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Lack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quality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decisions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be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wealthy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Deuteronomy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30:19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 </a:t>
            </a:r>
            <a:r>
              <a:rPr dirty="0" sz="1200" spc="-10">
                <a:latin typeface="Times New Roman"/>
                <a:cs typeface="Times New Roman"/>
              </a:rPr>
              <a:t>intentional.</a:t>
            </a:r>
            <a:r>
              <a:rPr dirty="0" sz="1200">
                <a:latin typeface="Times New Roman"/>
                <a:cs typeface="Times New Roman"/>
              </a:rPr>
              <a:t> You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must </a:t>
            </a:r>
            <a:r>
              <a:rPr dirty="0" sz="1200">
                <a:latin typeface="Times New Roman"/>
                <a:cs typeface="Times New Roman"/>
              </a:rPr>
              <a:t>decide,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act.</a:t>
            </a:r>
            <a:endParaRPr sz="1200">
              <a:latin typeface="Times New Roman"/>
              <a:cs typeface="Times New Roman"/>
            </a:endParaRPr>
          </a:p>
          <a:p>
            <a:pPr marL="469900" marR="87630" indent="-228600">
              <a:lnSpc>
                <a:spcPts val="1370"/>
              </a:lnSpc>
              <a:spcBef>
                <a:spcPts val="25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Lack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understanding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formula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for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abundance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Ignorance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spiritual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financial </a:t>
            </a:r>
            <a:r>
              <a:rPr dirty="0" sz="1200">
                <a:latin typeface="Times New Roman"/>
                <a:cs typeface="Times New Roman"/>
              </a:rPr>
              <a:t>laws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keeps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lack.</a:t>
            </a:r>
            <a:endParaRPr sz="1200">
              <a:latin typeface="Times New Roman"/>
              <a:cs typeface="Times New Roman"/>
            </a:endParaRPr>
          </a:p>
          <a:p>
            <a:pPr marL="469900" marR="65405" indent="-228600">
              <a:lnSpc>
                <a:spcPts val="1370"/>
              </a:lnSpc>
              <a:spcBef>
                <a:spcPts val="2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Failure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to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recognize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God as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Creator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all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Saviour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some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that’s </a:t>
            </a:r>
            <a:r>
              <a:rPr dirty="0" sz="1200">
                <a:latin typeface="Times New Roman"/>
                <a:cs typeface="Times New Roman"/>
              </a:rPr>
              <a:t>why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 made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available some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principles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engaged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 </a:t>
            </a:r>
            <a:r>
              <a:rPr dirty="0" sz="1200" spc="-25">
                <a:latin typeface="Times New Roman"/>
                <a:cs typeface="Times New Roman"/>
              </a:rPr>
              <a:t>be</a:t>
            </a:r>
            <a:endParaRPr sz="1200">
              <a:latin typeface="Times New Roman"/>
              <a:cs typeface="Times New Roman"/>
            </a:endParaRPr>
          </a:p>
          <a:p>
            <a:pPr marL="469900" marR="5080">
              <a:lnSpc>
                <a:spcPts val="1370"/>
              </a:lnSpc>
              <a:spcBef>
                <a:spcPts val="20"/>
              </a:spcBef>
            </a:pPr>
            <a:r>
              <a:rPr dirty="0" sz="1200">
                <a:latin typeface="Times New Roman"/>
                <a:cs typeface="Times New Roman"/>
              </a:rPr>
              <a:t>prosperous</a:t>
            </a:r>
            <a:r>
              <a:rPr dirty="0" sz="1200" b="1">
                <a:latin typeface="Times New Roman"/>
                <a:cs typeface="Times New Roman"/>
              </a:rPr>
              <a:t>.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Proverbs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22:</a:t>
            </a:r>
            <a:r>
              <a:rPr dirty="0" sz="1200" b="1" i="1">
                <a:latin typeface="Times New Roman"/>
                <a:cs typeface="Times New Roman"/>
              </a:rPr>
              <a:t>2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"The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u="sng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rich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and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u="sng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poor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have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this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common: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LORD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u="sng" sz="120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Maker</a:t>
            </a:r>
            <a:r>
              <a:rPr dirty="0" sz="1200" spc="-25" b="1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of </a:t>
            </a:r>
            <a:r>
              <a:rPr dirty="0" sz="1200" i="1">
                <a:latin typeface="Times New Roman"/>
                <a:cs typeface="Times New Roman"/>
              </a:rPr>
              <a:t>them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u="sng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all</a:t>
            </a:r>
            <a:r>
              <a:rPr dirty="0" sz="1200" i="1">
                <a:latin typeface="Times New Roman"/>
                <a:cs typeface="Times New Roman"/>
              </a:rPr>
              <a:t>"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11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so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unbelievers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succeed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engaging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natural,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addition</a:t>
            </a:r>
            <a:endParaRPr sz="1200">
              <a:latin typeface="Times New Roman"/>
              <a:cs typeface="Times New Roman"/>
            </a:endParaRPr>
          </a:p>
          <a:p>
            <a:pPr marL="469900" marR="199390">
              <a:lnSpc>
                <a:spcPts val="1370"/>
              </a:lnSpc>
              <a:spcBef>
                <a:spcPts val="20"/>
              </a:spcBef>
            </a:pP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natural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believer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greater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advantage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because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access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wisdom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God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anointing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Holy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Spirit.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3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Lack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 mental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transition</a:t>
            </a:r>
            <a:r>
              <a:rPr dirty="0" sz="1200" spc="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 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wealthy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destiny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mind.</a:t>
            </a:r>
            <a:endParaRPr sz="1200">
              <a:latin typeface="Times New Roman"/>
              <a:cs typeface="Times New Roman"/>
            </a:endParaRPr>
          </a:p>
          <a:p>
            <a:pPr lvl="1" marL="927100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927100" algn="l"/>
              </a:tabLst>
            </a:pPr>
            <a:r>
              <a:rPr dirty="0" sz="1200" b="1">
                <a:latin typeface="Times New Roman"/>
                <a:cs typeface="Times New Roman"/>
              </a:rPr>
              <a:t>Stages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Transition:</a:t>
            </a:r>
            <a:endParaRPr sz="1200">
              <a:latin typeface="Times New Roman"/>
              <a:cs typeface="Times New Roman"/>
            </a:endParaRPr>
          </a:p>
          <a:p>
            <a:pPr lvl="2" marL="1041400" indent="-114300">
              <a:lnSpc>
                <a:spcPts val="1370"/>
              </a:lnSpc>
              <a:buAutoNum type="romanLcPeriod"/>
              <a:tabLst>
                <a:tab pos="1041400" algn="l"/>
              </a:tabLst>
            </a:pPr>
            <a:r>
              <a:rPr dirty="0" sz="1200">
                <a:latin typeface="Times New Roman"/>
                <a:cs typeface="Times New Roman"/>
              </a:rPr>
              <a:t>Poor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mindset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→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reality.</a:t>
            </a:r>
            <a:endParaRPr sz="1200">
              <a:latin typeface="Times New Roman"/>
              <a:cs typeface="Times New Roman"/>
            </a:endParaRPr>
          </a:p>
          <a:p>
            <a:pPr lvl="2" marL="1087755" indent="-160655">
              <a:lnSpc>
                <a:spcPts val="1380"/>
              </a:lnSpc>
              <a:buAutoNum type="romanLcPeriod"/>
              <a:tabLst>
                <a:tab pos="1087755" algn="l"/>
              </a:tabLst>
            </a:pPr>
            <a:r>
              <a:rPr dirty="0" sz="1200">
                <a:latin typeface="Times New Roman"/>
                <a:cs typeface="Times New Roman"/>
              </a:rPr>
              <a:t>Wealthy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mindset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→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reality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(knowledge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structure).</a:t>
            </a:r>
            <a:endParaRPr sz="1200">
              <a:latin typeface="Times New Roman"/>
              <a:cs typeface="Times New Roman"/>
            </a:endParaRPr>
          </a:p>
          <a:p>
            <a:pPr lvl="2" marL="1129665" indent="-202565">
              <a:lnSpc>
                <a:spcPts val="1380"/>
              </a:lnSpc>
              <a:buAutoNum type="romanLcPeriod"/>
              <a:tabLst>
                <a:tab pos="1129665" algn="l"/>
              </a:tabLst>
            </a:pPr>
            <a:r>
              <a:rPr dirty="0" sz="1200" spc="-10">
                <a:latin typeface="Times New Roman"/>
                <a:cs typeface="Times New Roman"/>
              </a:rPr>
              <a:t>Wealthy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mindset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→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Wealthy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reality.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Ignorance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and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incomplete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knowledge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Half-</a:t>
            </a:r>
            <a:r>
              <a:rPr dirty="0" sz="1200">
                <a:latin typeface="Times New Roman"/>
                <a:cs typeface="Times New Roman"/>
              </a:rPr>
              <a:t>truths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about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prosperity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keep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believers </a:t>
            </a:r>
            <a:r>
              <a:rPr dirty="0" sz="1200" spc="-10">
                <a:latin typeface="Times New Roman"/>
                <a:cs typeface="Times New Roman"/>
              </a:rPr>
              <a:t>limited.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8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Absence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value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answers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value.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you’re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useful,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you’re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 </a:t>
            </a:r>
            <a:r>
              <a:rPr dirty="0" sz="1200" spc="-10">
                <a:latin typeface="Times New Roman"/>
                <a:cs typeface="Times New Roman"/>
              </a:rPr>
              <a:t>needed.</a:t>
            </a:r>
            <a:endParaRPr sz="1200">
              <a:latin typeface="Times New Roman"/>
              <a:cs typeface="Times New Roman"/>
            </a:endParaRPr>
          </a:p>
          <a:p>
            <a:pPr marL="469900" marR="248285" indent="-228600">
              <a:lnSpc>
                <a:spcPts val="1390"/>
              </a:lnSpc>
              <a:spcBef>
                <a:spcPts val="55"/>
              </a:spcBef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Lack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strategic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relationships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Relationships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are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currency.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wrong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associations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keep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broke.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20"/>
              </a:lnSpc>
              <a:buFont typeface="Times New Roman"/>
              <a:buAutoNum type="arabicPeriod" startAt="5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Bankruptcy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spiritual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empowerment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Deuteronomy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8:18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power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get</a:t>
            </a:r>
            <a:endParaRPr sz="1200">
              <a:latin typeface="Times New Roman"/>
              <a:cs typeface="Times New Roman"/>
            </a:endParaRPr>
          </a:p>
          <a:p>
            <a:pPr marL="469900">
              <a:lnSpc>
                <a:spcPts val="1430"/>
              </a:lnSpc>
            </a:pPr>
            <a:r>
              <a:rPr dirty="0" sz="1200">
                <a:latin typeface="Times New Roman"/>
                <a:cs typeface="Times New Roman"/>
              </a:rPr>
              <a:t>wealth,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just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skill.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800" b="1">
                <a:latin typeface="Times New Roman"/>
                <a:cs typeface="Times New Roman"/>
              </a:rPr>
              <a:t>Mindsets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That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Keep</a:t>
            </a:r>
            <a:r>
              <a:rPr dirty="0" sz="1800" spc="-6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People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Poor</a:t>
            </a:r>
            <a:endParaRPr sz="1800">
              <a:latin typeface="Times New Roman"/>
              <a:cs typeface="Times New Roman"/>
            </a:endParaRPr>
          </a:p>
          <a:p>
            <a:pPr marL="469900" marR="101600" indent="-228600">
              <a:lnSpc>
                <a:spcPts val="1390"/>
              </a:lnSpc>
              <a:spcBef>
                <a:spcPts val="136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i="1">
                <a:latin typeface="Times New Roman"/>
                <a:cs typeface="Times New Roman"/>
              </a:rPr>
              <a:t>“Money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and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abundance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evil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and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unnecessary”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Tim. 6:2.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Misinterpretation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scripture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fuels poverty.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1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i="1">
                <a:latin typeface="Times New Roman"/>
                <a:cs typeface="Times New Roman"/>
              </a:rPr>
              <a:t>“If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God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wants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rich,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will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rich”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Psalm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84:11.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supplies,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must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take</a:t>
            </a:r>
            <a:endParaRPr sz="1200">
              <a:latin typeface="Times New Roman"/>
              <a:cs typeface="Times New Roman"/>
            </a:endParaRPr>
          </a:p>
          <a:p>
            <a:pPr marL="469900">
              <a:lnSpc>
                <a:spcPts val="1380"/>
              </a:lnSpc>
            </a:pPr>
            <a:r>
              <a:rPr dirty="0" sz="1200" spc="-10">
                <a:latin typeface="Times New Roman"/>
                <a:cs typeface="Times New Roman"/>
              </a:rPr>
              <a:t>responsibility.</a:t>
            </a:r>
            <a:endParaRPr sz="1200">
              <a:latin typeface="Times New Roman"/>
              <a:cs typeface="Times New Roman"/>
            </a:endParaRPr>
          </a:p>
          <a:p>
            <a:pPr marL="469900" marR="219075" indent="-228600">
              <a:lnSpc>
                <a:spcPts val="1390"/>
              </a:lnSpc>
              <a:spcBef>
                <a:spcPts val="50"/>
              </a:spcBef>
              <a:buFont typeface="Times New Roman"/>
              <a:buAutoNum type="arabicPeriod" startAt="3"/>
              <a:tabLst>
                <a:tab pos="469900" algn="l"/>
              </a:tabLst>
            </a:pPr>
            <a:r>
              <a:rPr dirty="0" sz="1200" i="1">
                <a:latin typeface="Times New Roman"/>
                <a:cs typeface="Times New Roman"/>
              </a:rPr>
              <a:t>“Tithe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only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key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wealth”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Tithing is</a:t>
            </a:r>
            <a:r>
              <a:rPr dirty="0" sz="1200" spc="-10">
                <a:latin typeface="Times New Roman"/>
                <a:cs typeface="Times New Roman"/>
              </a:rPr>
              <a:t> foundational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sufficient.</a:t>
            </a:r>
            <a:r>
              <a:rPr dirty="0" sz="1200" spc="-10">
                <a:latin typeface="Times New Roman"/>
                <a:cs typeface="Times New Roman"/>
              </a:rPr>
              <a:t> Productivity, value,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diligence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also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required.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10"/>
              </a:lnSpc>
              <a:buFont typeface="Times New Roman"/>
              <a:buAutoNum type="arabicPeriod" startAt="3"/>
              <a:tabLst>
                <a:tab pos="469900" algn="l"/>
              </a:tabLst>
            </a:pPr>
            <a:r>
              <a:rPr dirty="0" sz="1200" i="1">
                <a:latin typeface="Times New Roman"/>
                <a:cs typeface="Times New Roman"/>
              </a:rPr>
              <a:t>“If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only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get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capital,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will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rich”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Capital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without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capacity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leads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 </a:t>
            </a:r>
            <a:r>
              <a:rPr dirty="0" sz="1200" spc="-10">
                <a:latin typeface="Times New Roman"/>
                <a:cs typeface="Times New Roman"/>
              </a:rPr>
              <a:t>loss.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90"/>
              </a:lnSpc>
              <a:buFont typeface="Times New Roman"/>
              <a:buAutoNum type="arabicPeriod" startAt="3"/>
              <a:tabLst>
                <a:tab pos="469900" algn="l"/>
              </a:tabLst>
            </a:pPr>
            <a:r>
              <a:rPr dirty="0" sz="1200" spc="-10" b="1">
                <a:latin typeface="Times New Roman"/>
                <a:cs typeface="Times New Roman"/>
              </a:rPr>
              <a:t>Entitlement </a:t>
            </a:r>
            <a:r>
              <a:rPr dirty="0" sz="1200" b="1">
                <a:latin typeface="Times New Roman"/>
                <a:cs typeface="Times New Roman"/>
              </a:rPr>
              <a:t>mentality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Waiting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10">
                <a:latin typeface="Times New Roman"/>
                <a:cs typeface="Times New Roman"/>
              </a:rPr>
              <a:t> wealthy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keeps you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poor.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Blame-</a:t>
            </a:r>
            <a:r>
              <a:rPr dirty="0" sz="1200" spc="-10" b="1">
                <a:latin typeface="Times New Roman"/>
                <a:cs typeface="Times New Roman"/>
              </a:rPr>
              <a:t>shifting</a:t>
            </a:r>
            <a:endParaRPr sz="1200">
              <a:latin typeface="Times New Roman"/>
              <a:cs typeface="Times New Roman"/>
            </a:endParaRPr>
          </a:p>
          <a:p>
            <a:pPr marL="469900">
              <a:lnSpc>
                <a:spcPts val="1415"/>
              </a:lnSpc>
            </a:pP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Believing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someone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responsible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 your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life’s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outcome.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800" b="1">
                <a:latin typeface="Times New Roman"/>
                <a:cs typeface="Times New Roman"/>
              </a:rPr>
              <a:t>The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Graph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of</a:t>
            </a:r>
            <a:r>
              <a:rPr dirty="0" sz="1800" spc="-20" b="1">
                <a:latin typeface="Times New Roman"/>
                <a:cs typeface="Times New Roman"/>
              </a:rPr>
              <a:t> Life</a:t>
            </a:r>
            <a:endParaRPr sz="1800">
              <a:latin typeface="Times New Roman"/>
              <a:cs typeface="Times New Roman"/>
            </a:endParaRPr>
          </a:p>
          <a:p>
            <a:pPr marL="469265" indent="-227965">
              <a:lnSpc>
                <a:spcPts val="1415"/>
              </a:lnSpc>
              <a:spcBef>
                <a:spcPts val="1275"/>
              </a:spcBef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0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–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25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years: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Morning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(learning,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discovery,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foundations).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8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26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–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50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years:</a:t>
            </a:r>
            <a:r>
              <a:rPr dirty="0" sz="1200" spc="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Afternoon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(execution, </a:t>
            </a:r>
            <a:r>
              <a:rPr dirty="0" sz="1200">
                <a:latin typeface="Times New Roman"/>
                <a:cs typeface="Times New Roman"/>
              </a:rPr>
              <a:t>productivity,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building).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39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51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–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75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years: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Evening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Stage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(legacy, mentorship,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preservation).</a:t>
            </a:r>
            <a:endParaRPr sz="1200">
              <a:latin typeface="Times New Roman"/>
              <a:cs typeface="Times New Roman"/>
            </a:endParaRPr>
          </a:p>
          <a:p>
            <a:pPr marL="469265" indent="-227965">
              <a:lnSpc>
                <a:spcPts val="1430"/>
              </a:lnSpc>
              <a:buSzPct val="83333"/>
              <a:buFont typeface="Symbol"/>
              <a:buChar char=""/>
              <a:tabLst>
                <a:tab pos="469265" algn="l"/>
              </a:tabLst>
            </a:pPr>
            <a:r>
              <a:rPr dirty="0" sz="1200" b="1">
                <a:latin typeface="Times New Roman"/>
                <a:cs typeface="Times New Roman"/>
              </a:rPr>
              <a:t>76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–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Infinity: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(transition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eternity).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5492" y="603250"/>
            <a:ext cx="6484620" cy="7708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How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to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Build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Kingdom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Wealth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(From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Zero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to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Financial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Freedom)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1200">
                <a:latin typeface="Times New Roman"/>
                <a:cs typeface="Times New Roman"/>
              </a:rPr>
              <a:t>Psalm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66:12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dirty="0" sz="1350" b="1">
                <a:latin typeface="Times New Roman"/>
                <a:cs typeface="Times New Roman"/>
              </a:rPr>
              <a:t>The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Primate</a:t>
            </a:r>
            <a:r>
              <a:rPr dirty="0" sz="1350" spc="-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of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Wealth</a:t>
            </a:r>
            <a:endParaRPr sz="1350">
              <a:latin typeface="Times New Roman"/>
              <a:cs typeface="Times New Roman"/>
            </a:endParaRPr>
          </a:p>
          <a:p>
            <a:pPr marL="469900" indent="-228600">
              <a:lnSpc>
                <a:spcPts val="1405"/>
              </a:lnSpc>
              <a:spcBef>
                <a:spcPts val="129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Kingdom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Crisis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lack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limits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Kingdom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advancement.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5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Instability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Inconsistent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income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unstructured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finances.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8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Stability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Meeting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needs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some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predictability.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395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Independence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relying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others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survival.</a:t>
            </a:r>
            <a:endParaRPr sz="1200">
              <a:latin typeface="Times New Roman"/>
              <a:cs typeface="Times New Roman"/>
            </a:endParaRPr>
          </a:p>
          <a:p>
            <a:pPr marL="469900" indent="-228600">
              <a:lnSpc>
                <a:spcPts val="1430"/>
              </a:lnSpc>
              <a:buFont typeface="Times New Roman"/>
              <a:buAutoNum type="arabicPeriod"/>
              <a:tabLst>
                <a:tab pos="469900" algn="l"/>
              </a:tabLst>
            </a:pP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4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Freedom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resources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abundance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live,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give,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advance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Kingdom.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1800" b="1">
                <a:latin typeface="Times New Roman"/>
                <a:cs typeface="Times New Roman"/>
              </a:rPr>
              <a:t>Steps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to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Start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Your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Journey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to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Financial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Freedom</a:t>
            </a:r>
            <a:endParaRPr sz="18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405"/>
              </a:lnSpc>
              <a:spcBef>
                <a:spcPts val="1320"/>
              </a:spcBef>
              <a:buFont typeface="Times New Roman"/>
              <a:buAutoNum type="arabicPeriod"/>
              <a:tabLst>
                <a:tab pos="698500" algn="l"/>
              </a:tabLst>
            </a:pPr>
            <a:r>
              <a:rPr dirty="0" sz="1200" b="1">
                <a:latin typeface="Times New Roman"/>
                <a:cs typeface="Times New Roman"/>
              </a:rPr>
              <a:t>Ascertain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your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current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location</a:t>
            </a:r>
            <a:endParaRPr sz="1200">
              <a:latin typeface="Times New Roman"/>
              <a:cs typeface="Times New Roman"/>
            </a:endParaRPr>
          </a:p>
          <a:p>
            <a:pPr lvl="2" marL="1155700" marR="457200" indent="-228600">
              <a:lnSpc>
                <a:spcPts val="1370"/>
              </a:lnSpc>
              <a:spcBef>
                <a:spcPts val="65"/>
              </a:spcBef>
              <a:buSzPct val="83333"/>
              <a:buFont typeface="Courier New"/>
              <a:buChar char="o"/>
              <a:tabLst>
                <a:tab pos="1155700" algn="l"/>
              </a:tabLst>
            </a:pPr>
            <a:r>
              <a:rPr dirty="0" sz="1200">
                <a:latin typeface="Times New Roman"/>
                <a:cs typeface="Times New Roman"/>
              </a:rPr>
              <a:t>Ask: How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I?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much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have?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 poor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I?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 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financial intelligence?</a:t>
            </a:r>
            <a:endParaRPr sz="12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335"/>
              </a:lnSpc>
              <a:buFont typeface="Times New Roman"/>
              <a:buAutoNum type="arabicPeriod"/>
              <a:tabLst>
                <a:tab pos="698500" algn="l"/>
              </a:tabLst>
            </a:pPr>
            <a:r>
              <a:rPr dirty="0" sz="1200" b="1">
                <a:latin typeface="Times New Roman"/>
                <a:cs typeface="Times New Roman"/>
              </a:rPr>
              <a:t>Determine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your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destination</a:t>
            </a:r>
            <a:endParaRPr sz="1200">
              <a:latin typeface="Times New Roman"/>
              <a:cs typeface="Times New Roman"/>
            </a:endParaRPr>
          </a:p>
          <a:p>
            <a:pPr lvl="2" marL="1155700" indent="-228600">
              <a:lnSpc>
                <a:spcPts val="1380"/>
              </a:lnSpc>
              <a:buSzPct val="83333"/>
              <a:buFont typeface="Courier New"/>
              <a:buChar char="o"/>
              <a:tabLst>
                <a:tab pos="1155700" algn="l"/>
              </a:tabLst>
            </a:pPr>
            <a:r>
              <a:rPr dirty="0" sz="1200">
                <a:latin typeface="Times New Roman"/>
                <a:cs typeface="Times New Roman"/>
              </a:rPr>
              <a:t>Define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clear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goals: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much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earn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daily,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monthly, </a:t>
            </a:r>
            <a:r>
              <a:rPr dirty="0" sz="1200" spc="-10">
                <a:latin typeface="Times New Roman"/>
                <a:cs typeface="Times New Roman"/>
              </a:rPr>
              <a:t>yearly?</a:t>
            </a:r>
            <a:endParaRPr sz="12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390"/>
              </a:lnSpc>
              <a:buFont typeface="Times New Roman"/>
              <a:buAutoNum type="arabicPeriod"/>
              <a:tabLst>
                <a:tab pos="698500" algn="l"/>
              </a:tabLst>
            </a:pPr>
            <a:r>
              <a:rPr dirty="0" sz="1200" b="1">
                <a:latin typeface="Times New Roman"/>
                <a:cs typeface="Times New Roman"/>
              </a:rPr>
              <a:t>Choose</a:t>
            </a:r>
            <a:r>
              <a:rPr dirty="0" sz="1200" spc="-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your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financial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vehicle</a:t>
            </a:r>
            <a:endParaRPr sz="1200">
              <a:latin typeface="Times New Roman"/>
              <a:cs typeface="Times New Roman"/>
            </a:endParaRPr>
          </a:p>
          <a:p>
            <a:pPr lvl="2" marL="1155700" indent="-228600">
              <a:lnSpc>
                <a:spcPts val="1405"/>
              </a:lnSpc>
              <a:buSzPct val="83333"/>
              <a:buFont typeface="Courier New"/>
              <a:buChar char="o"/>
              <a:tabLst>
                <a:tab pos="1155700" algn="l"/>
              </a:tabLst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financial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vehicle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0">
                <a:latin typeface="Times New Roman"/>
                <a:cs typeface="Times New Roman"/>
              </a:rPr>
              <a:t> structure/avenue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manages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multiplies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 </a:t>
            </a:r>
            <a:r>
              <a:rPr dirty="0" sz="1200" spc="-10">
                <a:latin typeface="Times New Roman"/>
                <a:cs typeface="Times New Roman"/>
              </a:rPr>
              <a:t>resources.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dirty="0" sz="1800" b="1">
                <a:latin typeface="Times New Roman"/>
                <a:cs typeface="Times New Roman"/>
              </a:rPr>
              <a:t>4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Levels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of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Risks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(Risk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Index)</a:t>
            </a:r>
            <a:endParaRPr sz="1800">
              <a:latin typeface="Times New Roman"/>
              <a:cs typeface="Times New Roman"/>
            </a:endParaRPr>
          </a:p>
          <a:p>
            <a:pPr marL="584200" indent="-114300">
              <a:lnSpc>
                <a:spcPts val="1415"/>
              </a:lnSpc>
              <a:spcBef>
                <a:spcPts val="1270"/>
              </a:spcBef>
              <a:buAutoNum type="romanLcPeriod"/>
              <a:tabLst>
                <a:tab pos="584200" algn="l"/>
              </a:tabLst>
            </a:pPr>
            <a:r>
              <a:rPr dirty="0" sz="1200">
                <a:latin typeface="Times New Roman"/>
                <a:cs typeface="Times New Roman"/>
              </a:rPr>
              <a:t>Low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 Low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Rewards</a:t>
            </a:r>
            <a:endParaRPr sz="1200">
              <a:latin typeface="Times New Roman"/>
              <a:cs typeface="Times New Roman"/>
            </a:endParaRPr>
          </a:p>
          <a:p>
            <a:pPr marL="627380" indent="-157480">
              <a:lnSpc>
                <a:spcPts val="1380"/>
              </a:lnSpc>
              <a:buAutoNum type="romanLcPeriod"/>
              <a:tabLst>
                <a:tab pos="627380" algn="l"/>
              </a:tabLst>
            </a:pPr>
            <a:r>
              <a:rPr dirty="0" sz="1200">
                <a:latin typeface="Times New Roman"/>
                <a:cs typeface="Times New Roman"/>
              </a:rPr>
              <a:t>Low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Rewards</a:t>
            </a:r>
            <a:endParaRPr sz="1200">
              <a:latin typeface="Times New Roman"/>
              <a:cs typeface="Times New Roman"/>
            </a:endParaRPr>
          </a:p>
          <a:p>
            <a:pPr marL="669290" indent="-199390">
              <a:lnSpc>
                <a:spcPts val="1390"/>
              </a:lnSpc>
              <a:buAutoNum type="romanLcPeriod"/>
              <a:tabLst>
                <a:tab pos="669290" algn="l"/>
              </a:tabLst>
            </a:pP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Low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Rewards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anything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done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ignorance</a:t>
            </a:r>
            <a:r>
              <a:rPr dirty="0" sz="1200" spc="-1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660400" indent="-190500">
              <a:lnSpc>
                <a:spcPts val="1430"/>
              </a:lnSpc>
              <a:buAutoNum type="romanLcPeriod"/>
              <a:tabLst>
                <a:tab pos="660400" algn="l"/>
              </a:tabLst>
            </a:pP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Risk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Rewards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calculated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risks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with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knowledge</a:t>
            </a:r>
            <a:r>
              <a:rPr dirty="0" sz="1200" spc="-1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1800" b="1">
                <a:latin typeface="Times New Roman"/>
                <a:cs typeface="Times New Roman"/>
              </a:rPr>
              <a:t>Financial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Vehicles</a:t>
            </a:r>
            <a:endParaRPr sz="18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415"/>
              </a:lnSpc>
              <a:spcBef>
                <a:spcPts val="1275"/>
              </a:spcBef>
              <a:buAutoNum type="arabicPeriod"/>
              <a:tabLst>
                <a:tab pos="698500" algn="l"/>
              </a:tabLst>
            </a:pPr>
            <a:r>
              <a:rPr dirty="0" sz="1200">
                <a:latin typeface="Times New Roman"/>
                <a:cs typeface="Times New Roman"/>
              </a:rPr>
              <a:t>Job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Salary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point, but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end.</a:t>
            </a:r>
            <a:endParaRPr sz="12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380"/>
              </a:lnSpc>
              <a:buAutoNum type="arabicPeriod"/>
              <a:tabLst>
                <a:tab pos="698500" algn="l"/>
              </a:tabLst>
            </a:pPr>
            <a:r>
              <a:rPr dirty="0" sz="1200">
                <a:latin typeface="Times New Roman"/>
                <a:cs typeface="Times New Roman"/>
              </a:rPr>
              <a:t>Money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Market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Mutual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funds,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shares,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treasury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bills,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stocks.</a:t>
            </a:r>
            <a:endParaRPr sz="12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380"/>
              </a:lnSpc>
              <a:buAutoNum type="arabicPeriod"/>
              <a:tabLst>
                <a:tab pos="698500" algn="l"/>
              </a:tabLst>
            </a:pPr>
            <a:r>
              <a:rPr dirty="0" sz="1200" spc="-10">
                <a:latin typeface="Times New Roman"/>
                <a:cs typeface="Times New Roman"/>
              </a:rPr>
              <a:t>Entrepreneurship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/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Business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solutions,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building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systems.</a:t>
            </a:r>
            <a:endParaRPr sz="12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390"/>
              </a:lnSpc>
              <a:buAutoNum type="arabicPeriod"/>
              <a:tabLst>
                <a:tab pos="698500" algn="l"/>
              </a:tabLst>
            </a:pPr>
            <a:r>
              <a:rPr dirty="0" sz="1200">
                <a:latin typeface="Times New Roman"/>
                <a:cs typeface="Times New Roman"/>
              </a:rPr>
              <a:t>Agriculture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0">
                <a:latin typeface="Times New Roman"/>
                <a:cs typeface="Times New Roman"/>
              </a:rPr>
              <a:t> Sustainable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wealth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sector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demand.</a:t>
            </a:r>
            <a:endParaRPr sz="1200">
              <a:latin typeface="Times New Roman"/>
              <a:cs typeface="Times New Roman"/>
            </a:endParaRPr>
          </a:p>
          <a:p>
            <a:pPr lvl="1" marL="698500" indent="-228600">
              <a:lnSpc>
                <a:spcPts val="1415"/>
              </a:lnSpc>
              <a:buAutoNum type="arabicPeriod"/>
              <a:tabLst>
                <a:tab pos="698500" algn="l"/>
              </a:tabLst>
            </a:pPr>
            <a:r>
              <a:rPr dirty="0" sz="1200">
                <a:latin typeface="Times New Roman"/>
                <a:cs typeface="Times New Roman"/>
              </a:rPr>
              <a:t>Real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Estate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Wealth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preservation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long-</a:t>
            </a:r>
            <a:r>
              <a:rPr dirty="0" sz="1200">
                <a:latin typeface="Times New Roman"/>
                <a:cs typeface="Times New Roman"/>
              </a:rPr>
              <a:t>term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increase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</a:t>
            </a:r>
            <a:r>
              <a:rPr dirty="0" sz="1200" spc="-10" i="1">
                <a:latin typeface="Times New Roman"/>
                <a:cs typeface="Times New Roman"/>
              </a:rPr>
              <a:t>Jackpot</a:t>
            </a:r>
            <a:r>
              <a:rPr dirty="0" sz="1200" spc="-10">
                <a:latin typeface="Times New Roman"/>
                <a:cs typeface="Times New Roman"/>
              </a:rPr>
              <a:t>).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dirty="0" sz="1800" b="1">
                <a:latin typeface="Times New Roman"/>
                <a:cs typeface="Times New Roman"/>
              </a:rPr>
              <a:t>The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Two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Kinds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of </a:t>
            </a:r>
            <a:r>
              <a:rPr dirty="0" sz="1800" spc="-20" b="1">
                <a:latin typeface="Times New Roman"/>
                <a:cs typeface="Times New Roman"/>
              </a:rPr>
              <a:t>Pain:</a:t>
            </a:r>
            <a:endParaRPr sz="1800">
              <a:latin typeface="Times New Roman"/>
              <a:cs typeface="Times New Roman"/>
            </a:endParaRPr>
          </a:p>
          <a:p>
            <a:pPr lvl="2" marL="698500" indent="-228600">
              <a:lnSpc>
                <a:spcPts val="1415"/>
              </a:lnSpc>
              <a:spcBef>
                <a:spcPts val="1300"/>
              </a:spcBef>
              <a:buFont typeface="Times New Roman"/>
              <a:buAutoNum type="arabicPeriod"/>
              <a:tabLst>
                <a:tab pos="698500" algn="l"/>
              </a:tabLst>
            </a:pP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Pain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Sacrifice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Discipline,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consistency,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delayed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gratification.</a:t>
            </a:r>
            <a:endParaRPr sz="1200">
              <a:latin typeface="Times New Roman"/>
              <a:cs typeface="Times New Roman"/>
            </a:endParaRPr>
          </a:p>
          <a:p>
            <a:pPr lvl="2" marL="698500" indent="-228600">
              <a:lnSpc>
                <a:spcPts val="1415"/>
              </a:lnSpc>
              <a:buFont typeface="Times New Roman"/>
              <a:buAutoNum type="arabicPeriod"/>
              <a:tabLst>
                <a:tab pos="698500" algn="l"/>
              </a:tabLst>
            </a:pPr>
            <a:r>
              <a:rPr dirty="0" sz="1200" b="1">
                <a:latin typeface="Times New Roman"/>
                <a:cs typeface="Times New Roman"/>
              </a:rPr>
              <a:t>The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Pain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of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Regret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Wishing you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had </a:t>
            </a:r>
            <a:r>
              <a:rPr dirty="0" sz="1200" spc="-10">
                <a:latin typeface="Times New Roman"/>
                <a:cs typeface="Times New Roman"/>
              </a:rPr>
              <a:t>made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right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sacrifices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earlier.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 Bulus Jangfa</dc:creator>
  <dcterms:created xsi:type="dcterms:W3CDTF">2025-10-07T11:12:00Z</dcterms:created>
  <dcterms:modified xsi:type="dcterms:W3CDTF">2025-10-07T11:12:00Z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2025-10-07T00:00:00Z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2025-10-07T00:00:00Z</vt:filetime>
  </property>
  <property fmtid="{D5CDD505-2E9C-101B-9397-08002B2CF9AE}" pid="5" name="Producer">
    <vt:lpwstr>www.ilovepdf.com</vt:lpwstr>
  </property>
</Properties>
</file>